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922" r:id="rId3"/>
    <p:sldId id="911" r:id="rId4"/>
    <p:sldId id="910" r:id="rId5"/>
    <p:sldId id="409" r:id="rId6"/>
    <p:sldId id="410" r:id="rId7"/>
    <p:sldId id="412" r:id="rId8"/>
    <p:sldId id="411" r:id="rId9"/>
    <p:sldId id="413" r:id="rId10"/>
    <p:sldId id="416" r:id="rId11"/>
    <p:sldId id="417" r:id="rId12"/>
    <p:sldId id="418" r:id="rId13"/>
    <p:sldId id="419" r:id="rId14"/>
    <p:sldId id="420" r:id="rId15"/>
    <p:sldId id="415" r:id="rId16"/>
    <p:sldId id="923" r:id="rId17"/>
    <p:sldId id="38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5" autoAdjust="0"/>
    <p:restoredTop sz="94660"/>
  </p:normalViewPr>
  <p:slideViewPr>
    <p:cSldViewPr snapToGrid="0">
      <p:cViewPr>
        <p:scale>
          <a:sx n="120" d="100"/>
          <a:sy n="120" d="100"/>
        </p:scale>
        <p:origin x="132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7F504-BB6A-4FDB-A366-98C1AF02DCDF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6BC05-1CAD-42A2-B31D-0650CC514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047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8944-9963-D418-2642-FF859DB67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A8AE6-585D-E9FA-308D-36A9EC2A3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9328D-C699-49E2-A5B7-A600876E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42C05-1181-A881-EFA1-7CBD10774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A958C-AFAA-9BF4-345A-A71A2BFE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36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4C98-1292-AF25-B62A-BA348F26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F7FEA-DEED-F5B9-F246-7E502D0BA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B488-2895-069E-B368-188E04D7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5FE1-24A3-6E13-2EDF-878F262E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82BD3-E80C-A087-1F06-F28B64BC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0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85CD-2ADE-D284-010E-2E828DD6B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CD548E-BDE3-B119-09E9-9DC070A94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C8CC3-A704-02C8-5F53-58B5C8DD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FADD7-9B9E-55A4-FDDB-013D5754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4A68B-311E-D15F-70B7-FCBBF73A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8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5685-86BB-0724-4D97-BB4CB7A4D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FCC4F-F0BE-508E-A2A5-BE488A58F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87D4E-4DDE-8399-2AC5-4472D4CB1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85EDD-F282-04A3-C575-174ED624C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A4F6B-1F70-9FEE-4766-6046A9AC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8162-7EC8-F880-CAE2-5B1EAAC6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E1C01-4B9C-3B94-CE61-656149776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6A5B0-E258-6D36-9BF1-C57EA37B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196BC-19B3-B289-C2B1-BFF013FC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576F9-C193-9CB2-2890-2F1F7187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5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07FC-15E6-95A7-3824-76CE52CB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BFDC4-D4DB-5F3C-3271-BFA8E230D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F6FCA-336A-7E9A-B13F-E3EA121EF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A5AF39-8982-4F5D-4DD9-058AB73D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0C9E5-D525-E6C4-9BA1-1A7091AE8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C3700-32F1-D0EA-D5CC-E64CA038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1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D623-837D-EA50-315E-E27F3434E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B9D26-D4A2-6990-ED49-35886AFEA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A6A5-627A-4AE9-0463-754DCAF398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39418E-0982-6D24-C38D-4BB2AEA00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25EB2-5974-494F-F266-EEBC798E2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2DB3C-4990-BB0E-9B7B-8DC8ED40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385A27-8300-E500-F252-7E6C15B6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539A4-7602-ACF3-78AE-0F038E31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4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5FF4-7279-65C9-7D6E-29BF2F93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4229E-FD88-391C-00F0-6DA52A8E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C22DE-E75A-4076-6D59-EBD7ADC4C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C37427-1475-3ADA-B5A1-B81A083DE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7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B0EC1-AB24-34FA-23E5-02B1BF9B8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B7B988-90A4-A4E0-CC71-1B42799A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0F7C-FE4A-282D-2969-8CC8020B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E8F0-1BD6-7086-E7F0-29E94EB66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1C863-727B-F73E-038D-A31FE5C06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76949-9851-D237-E227-CD8CB4E4A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23039-FA34-F4F8-CB3A-EDFA829E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A260-AC1E-FFAD-BA12-1307C5B0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21986-7751-D090-B001-C1D336E3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0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7A865-D439-78E9-56FE-09B8B1AD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A8E322-20ED-4A70-D2D9-4C1123171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AE349-4972-7AC6-84EA-61CB693FA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E47B5-0BD8-D009-57CB-A29C9F2B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9DFDC-2D31-622D-D48F-8B631D523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7D16-BCDA-E85A-F206-256C1A3E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274CA-CE19-3600-C464-6C7CC968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E0D8F-0648-68EE-2278-B6BDE03A8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97C38-A67A-085C-D4C6-47CB3DACB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E4004-4081-466A-AA1E-5528979672DB}" type="datetimeFigureOut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8356-C9B4-F8D5-9581-26D268B99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96BDD-8446-2D04-510F-AD802A719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9920F-D7C2-482E-A8A6-6157EBEE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2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0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253834"/>
            <a:ext cx="5762146" cy="11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93298" y="1862468"/>
            <a:ext cx="11197200" cy="26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CHƯƠNG 1</a:t>
            </a:r>
            <a:endParaRPr dirty="0"/>
          </a:p>
          <a:p>
            <a:pPr marL="1223010" marR="5080" lvl="0" indent="-1210945" algn="ctr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NHỮNG VẤN ĐỀ LÝ LUẬN CƠ BẢN VỀ NHÀ NƯỚC 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23010" marR="5080" lvl="0" indent="-1210945" algn="ctr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VÀ NHÀ NƯỚC CỘNG HÒA XÃ HỘI CHỦ NGHĨA VIỆT NAM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rgbClr val="0070C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104322" y="3902372"/>
            <a:ext cx="3958432" cy="88992"/>
          </a:xfrm>
          <a:custGeom>
            <a:avLst/>
            <a:gdLst/>
            <a:ahLst/>
            <a:cxnLst/>
            <a:rect l="l" t="t" r="r" b="b"/>
            <a:pathLst>
              <a:path w="4686300" h="120000" extrusionOk="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7332132" y="4909248"/>
            <a:ext cx="4538134" cy="152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Võ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Mỹ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Hương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huongvtm@hcmute.edu.vn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 descr="Gmail Email Biểu Tượng - Miễn Phí vector hình ảnh trên Pixabay - Pixabay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2132" y="5307193"/>
            <a:ext cx="493852" cy="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B3C72C-2A83-EC8A-E3DF-D47F7932F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073" y="43504"/>
            <a:ext cx="1005927" cy="4206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9D466-B8A6-3691-3B55-4928C9A6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F1D69-A6BF-4D5E-A75F-11EF37BFFCD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75384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74635" y="1997443"/>
            <a:ext cx="1999265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QUỐC HỘI</a:t>
            </a:r>
          </a:p>
        </p:txBody>
      </p:sp>
      <p:pic>
        <p:nvPicPr>
          <p:cNvPr id="38" name="Picture 10" descr="Apple celebrates Black History Month with Unity Collection and exclusive  content - Apple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0" y="2055127"/>
            <a:ext cx="543469" cy="5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384015" y="2902713"/>
            <a:ext cx="4868468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quan đại biểu cao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nhất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dân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hiện quyền lập hiến, quyền </a:t>
            </a:r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pháp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en-US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Quyết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định các vấn đề quan trọng của đất nước và giám sát tối cao đối với hoạt động của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Nhà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nước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434" name="Picture 2" descr="Sở xây dựng phú thọ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83" y="4299484"/>
            <a:ext cx="4138939" cy="2100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911495D-EB08-8D39-65AD-CC29322BD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483" y="1939972"/>
            <a:ext cx="4138939" cy="2100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436" name="Picture 4" descr="File:Rotating-red-ruby-star.gif - Wikimedia Commons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2947449"/>
            <a:ext cx="399301" cy="3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File:Rotating-red-ruby-star.gif - Wikimedia Commons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3774508"/>
            <a:ext cx="436534" cy="43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File:Rotating-red-ruby-star.gif - Wikimedia Commons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4632338"/>
            <a:ext cx="399301" cy="3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59DAB6-5026-3EB3-677E-FE69DD5B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99028" y="6281922"/>
            <a:ext cx="2743200" cy="365125"/>
          </a:xfrm>
        </p:spPr>
        <p:txBody>
          <a:bodyPr/>
          <a:lstStyle/>
          <a:p>
            <a:fld id="{00000557-9BE0-426F-8A97-65D0CF3F37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60705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7" name="Rectangle 6"/>
          <p:cNvSpPr/>
          <p:nvPr/>
        </p:nvSpPr>
        <p:spPr>
          <a:xfrm>
            <a:off x="705883" y="1777502"/>
            <a:ext cx="3708400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CHỦ TỊCH NƯỚC</a:t>
            </a:r>
          </a:p>
        </p:txBody>
      </p:sp>
      <p:pic>
        <p:nvPicPr>
          <p:cNvPr id="8" name="Picture 10" descr="Apple celebrates Black History Month with Unity Collection and exclusive  content - Apple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3" y="1835186"/>
            <a:ext cx="543469" cy="5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ED1CCE-FAFD-F1CD-07A9-52FE26666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2" y="2657173"/>
            <a:ext cx="4538133" cy="3407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5404883" y="2657173"/>
            <a:ext cx="5131982" cy="3364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à người đứng đầu Nhà nước, thay mặt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ước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ộng hòa xã hội chủ nghĩa Việt Nam về đối nội và đối ngoại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vi-V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Quốc hội bầu trong số đại biểu Quốc hội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vi-VN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hịu trách nhiệm và báo cáo công tác trước Quốc hội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12" name="Picture 8" descr="Star GIFs | Tenor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DFCF7"/>
              </a:clrFrom>
              <a:clrTo>
                <a:srgbClr val="FD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16" y="2780892"/>
            <a:ext cx="559167" cy="5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Star GIFs | Tenor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DFCF7"/>
              </a:clrFrom>
              <a:clrTo>
                <a:srgbClr val="FD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998" y="4286605"/>
            <a:ext cx="559167" cy="5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tar GIFs | Tenor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DFCF7"/>
              </a:clrFrom>
              <a:clrTo>
                <a:srgbClr val="FDF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15" y="5171249"/>
            <a:ext cx="559167" cy="55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B0776-6972-05D8-786B-45145A4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04253" y="61913"/>
            <a:ext cx="1006967" cy="4403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8" name="Rectangle 7"/>
          <p:cNvSpPr/>
          <p:nvPr/>
        </p:nvSpPr>
        <p:spPr>
          <a:xfrm>
            <a:off x="2681929" y="1887966"/>
            <a:ext cx="189667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CHÍNH PHỦ</a:t>
            </a:r>
          </a:p>
        </p:txBody>
      </p:sp>
      <p:pic>
        <p:nvPicPr>
          <p:cNvPr id="9" name="Picture 10" descr="Apple celebrates Black History Month with Unity Collection and exclusive  content - Apple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15" y="1945650"/>
            <a:ext cx="543469" cy="5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903839" y="2489119"/>
            <a:ext cx="4715870" cy="3780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ơ quan hành chính nhà nước cao nhất, thực hiện quyền hành pháp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vi-VN" b="1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vi-VN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hịu trách nhiệm trước Quốc hội và báo cáo công tác trước Quốc hội, Ủy ban thường vụ Quốc hội, Chủ tịch nước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endParaRPr lang="en-US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vi-VN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àm việc theo chế độ tập thể, quyết định theo đa số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vi-VN" b="1" dirty="0">
              <a:solidFill>
                <a:prstClr val="black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9F121D-1A5D-0504-E2A6-B5408A294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972" y="2041343"/>
            <a:ext cx="3782765" cy="21993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630205-5FEF-64E9-6600-283ED917B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973" y="4240741"/>
            <a:ext cx="3782764" cy="2115609"/>
          </a:xfrm>
          <a:prstGeom prst="rect">
            <a:avLst/>
          </a:prstGeom>
        </p:spPr>
      </p:pic>
      <p:pic>
        <p:nvPicPr>
          <p:cNvPr id="23554" name="Picture 2" descr="sparkles sterne stars etoiles, sparkles , sterne , stars , etoiles , gif ,  deco , tube , anime , animated , yellow , star , etoile , stern , christmas  , x , mas - Free animated GIF - PicMix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63" y="2546801"/>
            <a:ext cx="426331" cy="42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parkles sterne stars etoiles, sparkles , sterne , stars , etoiles , gif ,  deco , tube , anime , animated , yellow , star , etoile , stern , christmas  , x , mas - Free animated GIF - PicMix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61" y="3718717"/>
            <a:ext cx="426331" cy="42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sparkles sterne stars etoiles, sparkles , sterne , stars , etoiles , gif ,  deco , tube , anime , animated , yellow , star , etoile , stern , christmas  , x , mas - Free animated GIF - PicMix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96" y="5374646"/>
            <a:ext cx="426331" cy="42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0BB8BA-EA9F-CAD1-6D34-3EEB660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2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137465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7" name="Rectangle 6"/>
          <p:cNvSpPr/>
          <p:nvPr/>
        </p:nvSpPr>
        <p:spPr>
          <a:xfrm>
            <a:off x="3633948" y="1772853"/>
            <a:ext cx="3088538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TOÀ ÁN NHÂN DÂN</a:t>
            </a:r>
          </a:p>
        </p:txBody>
      </p:sp>
      <p:pic>
        <p:nvPicPr>
          <p:cNvPr id="8" name="Picture 10" descr="Apple celebrates Black History Month with Unity Collection and exclusive  content - Apple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876" y="1870451"/>
            <a:ext cx="543469" cy="5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Đề xuất bỏ quyền khởi tố vụ án hình sự và thu thập chứng cứ của Tòa á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49" y="2661530"/>
            <a:ext cx="3459160" cy="181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722486" y="2720362"/>
            <a:ext cx="5205865" cy="3330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20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 quan xét xử của nước Cộng hòa xã hội chủ nghĩa Việt Nam, thực hiện quyền tư pháp</a:t>
            </a:r>
          </a:p>
          <a:p>
            <a:pPr lvl="0" algn="just">
              <a:lnSpc>
                <a:spcPct val="200000"/>
              </a:lnSpc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vi-V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ồm Tòa án nhân dân tối cao và các Tòa án khác do luật định</a:t>
            </a:r>
          </a:p>
          <a:p>
            <a:pPr lvl="0" algn="just">
              <a:lnSpc>
                <a:spcPct val="20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 nhiệm vụ bảo vệ công lý, bảo vệ quyền con người</a:t>
            </a:r>
          </a:p>
        </p:txBody>
      </p:sp>
      <p:pic>
        <p:nvPicPr>
          <p:cNvPr id="22532" name="Picture 4" descr="Năm 2023, Tòa án nhân dân tối cao sẽ thanh tra 9 đơn vị Tòa án nhân dâ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647" y="4620207"/>
            <a:ext cx="3459162" cy="18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Top Star Stickers for Android &amp; iOS | Gfycat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09" y="2810807"/>
            <a:ext cx="479595" cy="57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Top Star Stickers for Android &amp; iOS | Gfycat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381" y="3962133"/>
            <a:ext cx="479596" cy="5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Top Star Stickers for Android &amp; iOS | Gfycat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09" y="5073521"/>
            <a:ext cx="449677" cy="51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C06865-113A-0750-C913-EF122E86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6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85261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7" name="Rectangle 6"/>
          <p:cNvSpPr/>
          <p:nvPr/>
        </p:nvSpPr>
        <p:spPr>
          <a:xfrm>
            <a:off x="1317127" y="1944738"/>
            <a:ext cx="442621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VIỆN KIỂM SOÁT NHÂN DÂN</a:t>
            </a:r>
          </a:p>
        </p:txBody>
      </p:sp>
      <p:pic>
        <p:nvPicPr>
          <p:cNvPr id="8" name="Picture 10" descr="Apple celebrates Black History Month with Unity Collection and exclusive  content - Apple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8" y="1979119"/>
            <a:ext cx="543469" cy="54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407731" y="2722507"/>
            <a:ext cx="5380225" cy="2949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vi-V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hực hành quyền công tố, kiểm sát hoạt động tư pháp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vi-VN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ồm Viện kiểm sát nhân dân tối cao và các Viện kiểm sát khác do luật định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vi-V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ảo vệ quyền công dân, bảo vệ chế độ xã hội chủ nghĩa, quyền và lợi ích hợp pháp của tổ chức, cá nhân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Viện kiểm sát nhân dân (Việt Nam) – Wikipedia tiếng Việt">
            <a:extLst>
              <a:ext uri="{FF2B5EF4-FFF2-40B4-BE49-F238E27FC236}">
                <a16:creationId xmlns:a16="http://schemas.microsoft.com/office/drawing/2014/main" id="{F22C35BB-3E74-F144-8547-06D055AED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4FB"/>
              </a:clrFrom>
              <a:clrTo>
                <a:srgbClr val="F7F4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725" y="1564039"/>
            <a:ext cx="958549" cy="95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tar Shape 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5" y="2628139"/>
            <a:ext cx="748890" cy="6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tar Shape 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5" y="3452722"/>
            <a:ext cx="768732" cy="6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Star Shape GIF"/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07" y="4329658"/>
            <a:ext cx="748890" cy="63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Tin tứ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33" y="4359788"/>
            <a:ext cx="4196291" cy="193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AF45CF-3C25-A465-A70D-3500E8999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6133" y="2119759"/>
            <a:ext cx="4196291" cy="22167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3B17C-E919-EAA9-25CE-E195586AE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2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64270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0" algn="ctr"/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BỘ MÁY NHÀ NƯỚC CỘNG HÒA XÃ HỘI CHỦ NGHĨA VIỆT NAM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84BB9-8097-1D5C-273F-0496C95F3D36}"/>
              </a:ext>
            </a:extLst>
          </p:cNvPr>
          <p:cNvSpPr/>
          <p:nvPr/>
        </p:nvSpPr>
        <p:spPr>
          <a:xfrm>
            <a:off x="3688016" y="2073017"/>
            <a:ext cx="1963024" cy="581891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 HỘI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4BB148-D2D9-C46D-9185-BBD038DA9D03}"/>
              </a:ext>
            </a:extLst>
          </p:cNvPr>
          <p:cNvSpPr/>
          <p:nvPr/>
        </p:nvSpPr>
        <p:spPr>
          <a:xfrm>
            <a:off x="1150548" y="3168706"/>
            <a:ext cx="1963024" cy="5818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Tòa án ND tối cao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C198E-69ED-9E17-713A-0237F189CC3A}"/>
              </a:ext>
            </a:extLst>
          </p:cNvPr>
          <p:cNvSpPr/>
          <p:nvPr/>
        </p:nvSpPr>
        <p:spPr>
          <a:xfrm>
            <a:off x="1150548" y="4071694"/>
            <a:ext cx="1963024" cy="5818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Tòa án ND cấp tỉnh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7A7ED1-B1DC-5EBD-CC1E-D5437C9956E7}"/>
              </a:ext>
            </a:extLst>
          </p:cNvPr>
          <p:cNvSpPr/>
          <p:nvPr/>
        </p:nvSpPr>
        <p:spPr>
          <a:xfrm>
            <a:off x="1150548" y="4948756"/>
            <a:ext cx="1963024" cy="5818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Tòa án ND cấp huyện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B27FFE-1C97-0A19-5CDD-B70DAD77F59A}"/>
              </a:ext>
            </a:extLst>
          </p:cNvPr>
          <p:cNvSpPr/>
          <p:nvPr/>
        </p:nvSpPr>
        <p:spPr>
          <a:xfrm>
            <a:off x="3688016" y="4060913"/>
            <a:ext cx="1963024" cy="5818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HĐND cấp tỉnh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B94FF3-9CE5-96F3-73E7-D2EDC6B36D8F}"/>
              </a:ext>
            </a:extLst>
          </p:cNvPr>
          <p:cNvSpPr/>
          <p:nvPr/>
        </p:nvSpPr>
        <p:spPr>
          <a:xfrm>
            <a:off x="3688016" y="4948757"/>
            <a:ext cx="1963024" cy="5818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HĐND cấp huyện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FF2C35-EC0D-F3DE-6AF1-E59EEB48D9E7}"/>
              </a:ext>
            </a:extLst>
          </p:cNvPr>
          <p:cNvSpPr/>
          <p:nvPr/>
        </p:nvSpPr>
        <p:spPr>
          <a:xfrm>
            <a:off x="3688016" y="5836601"/>
            <a:ext cx="1963024" cy="5818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HĐND cấp xã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A1F429-D570-EF28-D3D5-FAE34689748D}"/>
              </a:ext>
            </a:extLst>
          </p:cNvPr>
          <p:cNvSpPr/>
          <p:nvPr/>
        </p:nvSpPr>
        <p:spPr>
          <a:xfrm>
            <a:off x="6225484" y="3195819"/>
            <a:ext cx="1963024" cy="5818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Chính phủ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E253EC-37B2-C895-BBE0-D1FE1E55D038}"/>
              </a:ext>
            </a:extLst>
          </p:cNvPr>
          <p:cNvSpPr/>
          <p:nvPr/>
        </p:nvSpPr>
        <p:spPr>
          <a:xfrm>
            <a:off x="6225483" y="4069500"/>
            <a:ext cx="1963024" cy="5818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UBND cấp tỉnh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D96F4F-AA0C-663A-15E4-DB01BC074D4B}"/>
              </a:ext>
            </a:extLst>
          </p:cNvPr>
          <p:cNvSpPr/>
          <p:nvPr/>
        </p:nvSpPr>
        <p:spPr>
          <a:xfrm>
            <a:off x="6225484" y="4948758"/>
            <a:ext cx="1963024" cy="5818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UBND cấp huyện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7E3725-BA64-84D3-659A-09CFFC0AEDFC}"/>
              </a:ext>
            </a:extLst>
          </p:cNvPr>
          <p:cNvSpPr/>
          <p:nvPr/>
        </p:nvSpPr>
        <p:spPr>
          <a:xfrm>
            <a:off x="6225484" y="5810416"/>
            <a:ext cx="1963024" cy="5818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UBND cấp xã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5A9C09-08D8-C06E-F401-1D118206078A}"/>
              </a:ext>
            </a:extLst>
          </p:cNvPr>
          <p:cNvSpPr/>
          <p:nvPr/>
        </p:nvSpPr>
        <p:spPr>
          <a:xfrm>
            <a:off x="7757698" y="2363962"/>
            <a:ext cx="1963024" cy="581891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Chủ tịch nước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83EC3B-1C6B-B1CB-E701-E9981E0A30FB}"/>
              </a:ext>
            </a:extLst>
          </p:cNvPr>
          <p:cNvSpPr/>
          <p:nvPr/>
        </p:nvSpPr>
        <p:spPr>
          <a:xfrm>
            <a:off x="8907775" y="3215892"/>
            <a:ext cx="1963024" cy="58189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VKS ND tối cao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0169D6-BF12-F5B2-0F3D-EC81BCB065A9}"/>
              </a:ext>
            </a:extLst>
          </p:cNvPr>
          <p:cNvSpPr/>
          <p:nvPr/>
        </p:nvSpPr>
        <p:spPr>
          <a:xfrm>
            <a:off x="8907775" y="4071538"/>
            <a:ext cx="1963024" cy="581891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VKS ND cấp tỉnh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978819-85BB-6BBC-785F-5382D24FEA7E}"/>
              </a:ext>
            </a:extLst>
          </p:cNvPr>
          <p:cNvSpPr/>
          <p:nvPr/>
        </p:nvSpPr>
        <p:spPr>
          <a:xfrm>
            <a:off x="8907775" y="4948756"/>
            <a:ext cx="1963024" cy="58189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VKS ND cấp huyện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2B5508-4F44-16A2-BF50-E467087E35A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2132060" y="2654908"/>
            <a:ext cx="2537468" cy="513798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FA42C6-94A4-DE2D-85CF-8747658DB009}"/>
              </a:ext>
            </a:extLst>
          </p:cNvPr>
          <p:cNvCxnSpPr>
            <a:stCxn id="17" idx="2"/>
            <a:endCxn id="21" idx="0"/>
          </p:cNvCxnSpPr>
          <p:nvPr/>
        </p:nvCxnSpPr>
        <p:spPr>
          <a:xfrm>
            <a:off x="4669528" y="2654908"/>
            <a:ext cx="0" cy="1406005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C2CEE-5333-153E-F535-35D42C14ED0E}"/>
              </a:ext>
            </a:extLst>
          </p:cNvPr>
          <p:cNvCxnSpPr>
            <a:stCxn id="17" idx="2"/>
            <a:endCxn id="24" idx="0"/>
          </p:cNvCxnSpPr>
          <p:nvPr/>
        </p:nvCxnSpPr>
        <p:spPr>
          <a:xfrm>
            <a:off x="4669528" y="2654908"/>
            <a:ext cx="2537468" cy="540911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98192A-D62A-E8C3-F567-4EADBB9884B4}"/>
              </a:ext>
            </a:extLst>
          </p:cNvPr>
          <p:cNvCxnSpPr>
            <a:stCxn id="17" idx="2"/>
            <a:endCxn id="29" idx="0"/>
          </p:cNvCxnSpPr>
          <p:nvPr/>
        </p:nvCxnSpPr>
        <p:spPr>
          <a:xfrm>
            <a:off x="4669528" y="2654908"/>
            <a:ext cx="5219759" cy="560984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05829D-FF53-C15D-27E6-9DA00AC7F2FD}"/>
              </a:ext>
            </a:extLst>
          </p:cNvPr>
          <p:cNvCxnSpPr>
            <a:stCxn id="17" idx="2"/>
            <a:endCxn id="28" idx="1"/>
          </p:cNvCxnSpPr>
          <p:nvPr/>
        </p:nvCxnSpPr>
        <p:spPr>
          <a:xfrm>
            <a:off x="4669528" y="2654908"/>
            <a:ext cx="3088170" cy="0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D171E2-4A96-7C1E-9C02-673550D3C625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2132060" y="3750597"/>
            <a:ext cx="0" cy="321097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39BDF5E-58A8-152A-A118-865F49ADC295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132060" y="4653585"/>
            <a:ext cx="0" cy="295171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2C2B084-96DE-D2AA-C331-25B9F1AA728C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4669528" y="4642804"/>
            <a:ext cx="0" cy="305953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D2354B-E55F-9B4A-BD51-EE8AFBE7186A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4669528" y="5530648"/>
            <a:ext cx="0" cy="305953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BD8AFB-0FDE-BD5C-B0CE-3ACF7DA41461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flipH="1">
            <a:off x="7206995" y="3777710"/>
            <a:ext cx="1" cy="291790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1988E96-3212-6ECA-218D-415CD989C329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7206995" y="4651391"/>
            <a:ext cx="1" cy="297367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126DF3-A3EA-78AD-EE44-5F4A7710105B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206996" y="5530649"/>
            <a:ext cx="0" cy="279767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6D5C338-05EC-568B-5F1C-7F9CC24D3006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9889287" y="3797783"/>
            <a:ext cx="0" cy="273755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E3577FC-411B-FA3E-2D37-6D35F1735166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9889287" y="4653429"/>
            <a:ext cx="0" cy="295327"/>
          </a:xfrm>
          <a:prstGeom prst="straightConnector1">
            <a:avLst/>
          </a:prstGeom>
          <a:ln w="28575">
            <a:solidFill>
              <a:srgbClr val="AE0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551C2-889C-AF25-FA91-4537094E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6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4687" y="207264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995602" y="2668867"/>
            <a:ext cx="2087462" cy="3840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2072640"/>
            <a:ext cx="0" cy="47853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63647" y="449114"/>
            <a:ext cx="1828803" cy="7744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THÚC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1386" y="453221"/>
            <a:ext cx="1828803" cy="770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BÀI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9375" y="449115"/>
            <a:ext cx="1828804" cy="77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HỌC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078290" y="136525"/>
            <a:ext cx="1006967" cy="4216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3691" y="2673731"/>
            <a:ext cx="2086443" cy="379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34" descr="One Sticker by Casinh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92" y="1264773"/>
            <a:ext cx="2004846" cy="18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Numero Sticker by Casinh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03" y="1264773"/>
            <a:ext cx="2011926" cy="18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780140" y="468210"/>
            <a:ext cx="1828803" cy="7553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KẾT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80138" y="3153016"/>
            <a:ext cx="2597307" cy="335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HÌNH THỨC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NHÀ NƯỚC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CỘNG HÒA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XÃ HỘI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CHỦ NGHĨA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VIỆT NAM</a:t>
            </a:r>
            <a:endParaRPr lang="vi-VN" sz="2400" b="1" dirty="0"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95604" y="3152378"/>
            <a:ext cx="2192704" cy="335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BỘ MÁY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NHÀ NƯỚC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CỘNG HÒA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XÃ HỘI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CHỦ NGHĨA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VIỆT NAM</a:t>
            </a:r>
            <a:endParaRPr lang="vi-VN" sz="2400" b="1" dirty="0"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14"/>
          <a:stretch/>
        </p:blipFill>
        <p:spPr>
          <a:xfrm>
            <a:off x="0" y="0"/>
            <a:ext cx="530786" cy="721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EE79CB-A989-F55C-DA20-D8AE6F63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9" grpId="0" animBg="1"/>
      <p:bldP spid="10" grpId="0" animBg="1"/>
      <p:bldP spid="12" grpId="0" animBg="1"/>
      <p:bldP spid="19" grpId="0" animBg="1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3" y="253834"/>
            <a:ext cx="5810978" cy="1160099"/>
          </a:xfrm>
          <a:prstGeom prst="rect">
            <a:avLst/>
          </a:prstGeom>
        </p:spPr>
      </p:pic>
      <p:sp>
        <p:nvSpPr>
          <p:cNvPr id="2" name="AutoShape 2" descr="Gmail Email Biểu Tượng - Miễn Phí vector hình ảnh trên Pixabay - Pixab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2B510-CE72-A346-4AA7-2AC6C8B2B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14" y="2553418"/>
            <a:ext cx="8031193" cy="17597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E7A38-A02A-F68B-D434-E53D13D0B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23D9FB-661E-F434-0BA6-5D58333C4B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078290" y="136525"/>
            <a:ext cx="1006967" cy="4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8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17"/>
          <a:stretch/>
        </p:blipFill>
        <p:spPr>
          <a:xfrm>
            <a:off x="1" y="0"/>
            <a:ext cx="685562" cy="895349"/>
          </a:xfrm>
          <a:prstGeom prst="rect">
            <a:avLst/>
          </a:prstGeom>
        </p:spPr>
      </p:pic>
      <p:pic>
        <p:nvPicPr>
          <p:cNvPr id="6" name="Picture 4" descr="Redirect Notice | Gif, Rainbow gif, Overlays transparen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908" y="-477715"/>
            <a:ext cx="13927016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" y="1197951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NHỮNG VẤN ĐỀ LÝ LUẬN CƠ BẢN VỀ NHÀ NƯỚC 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  <a:ea typeface="+mj-ea"/>
                <a:cs typeface="+mj-cs"/>
              </a:rPr>
              <a:t>VÀ NHÀ NƯỚC CỘNG HÒA XÃ HỘI CHỦ NGHĨA VIỆT NAM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7421" y="4816678"/>
            <a:ext cx="10144671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HÌNH THỨC VÀ BỘ MÁY NHÀ NƯỚC </a:t>
            </a:r>
          </a:p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CỘNG HÒA XÃ HỘI CHỦ NGHĨA VIỆT NAM</a:t>
            </a:r>
            <a:endParaRPr lang="vi-VN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2630" y="590051"/>
            <a:ext cx="214674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CHƯƠNG 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93375" y="4038113"/>
            <a:ext cx="1180452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BÀI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2" descr="Energy The Light Bulb - Free GIF on Pixabay - Pixabay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923" y="3065831"/>
            <a:ext cx="1180451" cy="15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B1EFD9-BD67-C67F-9AC2-C6A52D03B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7" y="2444734"/>
            <a:ext cx="3814613" cy="2408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C7564D-4987-AE5B-A285-28537D14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7020" y="2497819"/>
            <a:ext cx="3563980" cy="20545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2868B2-D792-5016-755C-8C5F1D609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3474720" y="3429000"/>
            <a:ext cx="643840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099510" y="108884"/>
            <a:ext cx="1006967" cy="421629"/>
          </a:xfrm>
          <a:prstGeom prst="rect">
            <a:avLst/>
          </a:prstGeom>
        </p:spPr>
      </p:pic>
      <p:pic>
        <p:nvPicPr>
          <p:cNvPr id="7" name="Picture 18" descr="Free Red Frame Png, Download Free Red Frame Png png images, Free ClipArts  on Clipart Library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5950"/>
          <a:stretch/>
        </p:blipFill>
        <p:spPr bwMode="auto">
          <a:xfrm flipH="1">
            <a:off x="3127248" y="0"/>
            <a:ext cx="4937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8" descr="Target GIFs - Get the best gif on GIFE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7" y="611338"/>
            <a:ext cx="1531557" cy="13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40956" y="2266188"/>
            <a:ext cx="1531557" cy="771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0955" y="3218688"/>
            <a:ext cx="1531557" cy="771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0957" y="4174236"/>
            <a:ext cx="1531557" cy="7711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0957" y="5222748"/>
            <a:ext cx="1531557" cy="771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0955" y="2390150"/>
            <a:ext cx="153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MỤC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0953" y="3342650"/>
            <a:ext cx="153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TIÊU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0952" y="4298198"/>
            <a:ext cx="153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BÀI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40959" y="5346710"/>
            <a:ext cx="1531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HỌC</a:t>
            </a:r>
          </a:p>
        </p:txBody>
      </p:sp>
      <p:pic>
        <p:nvPicPr>
          <p:cNvPr id="17" name="Picture 32" descr="Numero Sticker by Casinha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25" y="3484885"/>
            <a:ext cx="1739646" cy="13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4" descr="One Sticker by Casinha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24" y="127971"/>
            <a:ext cx="1739646" cy="138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969025" y="962627"/>
            <a:ext cx="4944096" cy="1482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hà nước cộng hòa xã hội chủ nghĩa Việt Nam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69020" y="4300507"/>
            <a:ext cx="5003606" cy="196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defRPr/>
            </a:pP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Hiểu rõ được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Nam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ương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F002FE-6E3A-27B6-BFDD-5273E7F7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54687" y="2072640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995602" y="2668867"/>
            <a:ext cx="2087462" cy="3840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096000" y="2072640"/>
            <a:ext cx="0" cy="47853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063647" y="449114"/>
            <a:ext cx="1828803" cy="7744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DUNG</a:t>
            </a:r>
          </a:p>
        </p:txBody>
      </p:sp>
      <p:sp>
        <p:nvSpPr>
          <p:cNvPr id="9" name="Rectangle 8"/>
          <p:cNvSpPr/>
          <p:nvPr/>
        </p:nvSpPr>
        <p:spPr>
          <a:xfrm>
            <a:off x="6311386" y="453221"/>
            <a:ext cx="1828803" cy="7703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BÀI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89375" y="449115"/>
            <a:ext cx="1828804" cy="77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HỌC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49025"/>
            <a:ext cx="1006967" cy="4216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03691" y="2673731"/>
            <a:ext cx="2086443" cy="37948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16" name="Picture 34" descr="One Sticker by Casinh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692" y="1264773"/>
            <a:ext cx="2004846" cy="18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Numero Sticker by Casinha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603" y="1264773"/>
            <a:ext cx="2011926" cy="18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780140" y="468210"/>
            <a:ext cx="1828803" cy="75538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NỘI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80138" y="3153016"/>
            <a:ext cx="2597307" cy="335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HÌNH THỨC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NHÀ NƯỚC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CỘNG HÒA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XÃ HỘI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CHỦ NGHĨA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VIỆT NAM</a:t>
            </a:r>
            <a:endParaRPr lang="vi-VN" sz="2400" b="1" dirty="0"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95604" y="3152378"/>
            <a:ext cx="2192704" cy="3356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BỘ MÁY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NHÀ NƯỚC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CỘNG HÒA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XÃ HỘI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CHỦ NGHĨA </a:t>
            </a:r>
          </a:p>
          <a:p>
            <a:pPr lvl="0" algn="ctr">
              <a:lnSpc>
                <a:spcPct val="150000"/>
              </a:lnSpc>
            </a:pPr>
            <a:r>
              <a:rPr lang="en-US" sz="2400" b="1" dirty="0">
                <a:cs typeface="Arial" panose="020B0604020202020204" pitchFamily="34" charset="0"/>
              </a:rPr>
              <a:t>VIỆT NAM</a:t>
            </a:r>
            <a:endParaRPr lang="vi-VN" sz="2400" b="1" dirty="0"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14"/>
          <a:stretch/>
        </p:blipFill>
        <p:spPr>
          <a:xfrm>
            <a:off x="0" y="0"/>
            <a:ext cx="530786" cy="7211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3F807-DAB4-4421-708B-F37A40D9A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9" grpId="0" animBg="1"/>
      <p:bldP spid="10" grpId="0" animBg="1"/>
      <p:bldP spid="12" grpId="0" animBg="1"/>
      <p:bldP spid="19" grpId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61858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0637" y="790158"/>
            <a:ext cx="81440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7230" lvl="0" indent="-514350" algn="ctr">
              <a:buAutoNum type="arabicPeriod"/>
            </a:pP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panose="020B0604020202020204" pitchFamily="34" charset="0"/>
              </a:rPr>
              <a:t>HÌNH THỨC CỦA NHÀ NƯỚC </a:t>
            </a:r>
            <a:endParaRPr lang="en-US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lvl="0" algn="ctr"/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panose="020B0604020202020204" pitchFamily="34" charset="0"/>
              </a:rPr>
              <a:t>CỘNG HÒA</a:t>
            </a:r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 panose="020B0604020202020204" pitchFamily="34" charset="0"/>
              </a:rPr>
              <a:t>XÃ HỘI CHỦ NGHĨA VIỆT NAM</a:t>
            </a:r>
          </a:p>
          <a:p>
            <a:pPr marL="182880" lvl="0" algn="ctr"/>
            <a:endParaRPr lang="vi-VN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13314" name="Picture 2" descr="Arrow Flashes Period - Free GIF on Pixabay - Pixaba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54914">
            <a:off x="4715064" y="2125253"/>
            <a:ext cx="2311062" cy="36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rrow Flashes Period - Free GIF on Pixabay - Pixaba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72278" y="2490508"/>
            <a:ext cx="1690778" cy="36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rrow Flashes Period - Free GIF on Pixabay - Pixaba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69713" flipH="1">
            <a:off x="6828743" y="2119724"/>
            <a:ext cx="2233723" cy="36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ình thức chính thể là gì? Quy định về hình thức chính thể của nhà nướ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734" y="2994934"/>
            <a:ext cx="2845488" cy="2286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Đề án tái cơ cấu doanh nghiệp nhà nước: Thiếu bản sắc, nhiều khúc mắc - Tạp  chí Tài chín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925" y="3428998"/>
            <a:ext cx="2845488" cy="2286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hế định chế độ chính trị thuộc ngành luật nào?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45" y="3028889"/>
            <a:ext cx="2845488" cy="22866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162734" y="5315508"/>
            <a:ext cx="2845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vi-VN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Hình thức chính thể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94925" y="5956240"/>
            <a:ext cx="28454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vi-VN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Hình thức cấu trúc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827117" y="5339422"/>
            <a:ext cx="2807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vi-VN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Chế độ chính trị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DE088A-B192-D3AD-896F-CF482D00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086756" y="88958"/>
            <a:ext cx="1006967" cy="440376"/>
          </a:xfrm>
          <a:prstGeom prst="rect">
            <a:avLst/>
          </a:prstGeom>
        </p:spPr>
      </p:pic>
      <p:pic>
        <p:nvPicPr>
          <p:cNvPr id="17" name="Picture 4" descr="Quy định về bầu cử lại | Đảng Cộng sản Việt Nam - Đại hội XIII">
            <a:extLst>
              <a:ext uri="{FF2B5EF4-FFF2-40B4-BE49-F238E27FC236}">
                <a16:creationId xmlns:a16="http://schemas.microsoft.com/office/drawing/2014/main" id="{4C6788E2-EA19-C4F4-385D-0A1B96259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74"/>
          <a:stretch/>
        </p:blipFill>
        <p:spPr bwMode="auto">
          <a:xfrm>
            <a:off x="2517831" y="1920495"/>
            <a:ext cx="3132614" cy="40966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Nhận thức về chủ nghĩa xã hội qua 30 năm đổi mới | Tạp chí Tuyên giá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514" y="2559096"/>
            <a:ext cx="2143126" cy="1409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Giá trị cốt lõi của mô hình chủ nghĩa xã hội ở Việt Nam trong tư tưởng Hồ  Chí Minh - Hồ Chí Min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514" y="4175088"/>
            <a:ext cx="2144713" cy="1409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199057" y="2842142"/>
            <a:ext cx="3894666" cy="2253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vi-VN" b="1" dirty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</a:rPr>
              <a:t>Hình thức chính thể</a:t>
            </a:r>
            <a:endParaRPr lang="en-US" b="1" dirty="0">
              <a:solidFill>
                <a:schemeClr val="accent5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Hình thức chính thể của Nhà nước Cộng hòa xã hội chủ nghĩa Việt Nam là </a:t>
            </a:r>
            <a:r>
              <a:rPr lang="vi-VN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cộng hòa xã hội chủ nghĩa</a:t>
            </a: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 (theo mô hình dân chủ nhân dân) 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84090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7230" lvl="0" indent="-514350" algn="ctr">
              <a:buAutoNum type="arabicPeriod"/>
            </a:pP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 THỨC CỦA NHÀ NƯỚC </a:t>
            </a:r>
            <a:endParaRPr lang="en-US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lvl="0" algn="ctr"/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CỘNG HÒA</a:t>
            </a:r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 HỘI CHỦ NGHĨA VIỆT NAM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A9A590-7946-E6BB-CAE8-FA4223E3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0959223" y="120716"/>
            <a:ext cx="1006967" cy="4403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84090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7230" lvl="0" indent="-514350" algn="ctr">
              <a:buAutoNum type="arabicPeriod"/>
            </a:pP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 THỨC CỦA NHÀ NƯỚC </a:t>
            </a:r>
            <a:endParaRPr lang="en-US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lvl="0" algn="ctr"/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CỘNG HÒA</a:t>
            </a:r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 HỘI CHỦ NGHĨA VIỆT NAM</a:t>
            </a:r>
          </a:p>
        </p:txBody>
      </p:sp>
      <p:pic>
        <p:nvPicPr>
          <p:cNvPr id="16386" name="Picture 2" descr="Hạn nhận hồ sơ ứng cử đại biểu Quốc hội, đại biểu HĐND Hà Tĩnh đến 17h ngày  14/3/202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9" b="6322"/>
          <a:stretch/>
        </p:blipFill>
        <p:spPr bwMode="auto">
          <a:xfrm>
            <a:off x="2435961" y="2055446"/>
            <a:ext cx="3443857" cy="21130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8" name="Picture 4" descr="Quyền và nghĩa vụ bầu cử của công dân | Ban Công tác Chính trị và Công tác  Sinh viên - HVNNV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 bwMode="auto">
          <a:xfrm>
            <a:off x="6711879" y="4336714"/>
            <a:ext cx="5366707" cy="1867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90" name="Picture 6" descr="Biên bản kết quả kiểm phiếu bầu cử của Tổ bầu cử ở khu vực bỏ phiếu gồm  những nội dung gì? | Đảng Cộng sản Việt Nam - Đại hội XII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61" y="4336714"/>
            <a:ext cx="4060531" cy="1867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5980909" y="2168918"/>
            <a:ext cx="6097677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/>
            </a:pPr>
            <a:r>
              <a:rPr lang="vi-VN" b="1" dirty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</a:rPr>
              <a:t>Hình thức chính thể</a:t>
            </a:r>
            <a:endParaRPr lang="en-US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Đại biểu Quốc hội và đại biểu Hội đồng nhân dân được </a:t>
            </a:r>
            <a:r>
              <a:rPr lang="vi-VN" b="1" i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bầu cử theo nguyên tắc phổ thông, bình đẳng, trực tiếp và bỏ phiếu kín</a:t>
            </a: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.	</a:t>
            </a:r>
            <a:r>
              <a:rPr lang="vi-VN" i="1" dirty="0">
                <a:solidFill>
                  <a:srgbClr val="000000"/>
                </a:solidFill>
                <a:ea typeface="Times New Roman" panose="02020603050405020304" pitchFamily="18" charset="0"/>
              </a:rPr>
              <a:t>(Điều 7, Hiến pháp năm 2013)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24266-FD02-12E8-1963-4BC8E2F7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2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43508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7230" lvl="0" indent="-514350" algn="ctr">
              <a:buAutoNum type="arabicPeriod"/>
            </a:pP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 THỨC CỦA NHÀ NƯỚC </a:t>
            </a:r>
            <a:endParaRPr lang="en-US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lvl="0" algn="ctr"/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CỘNG HÒA XÃ HỘI CHỦ NGHĨA VIỆT NAM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17319" y="2620951"/>
            <a:ext cx="6746790" cy="878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b="1" dirty="0">
                <a:solidFill>
                  <a:schemeClr val="accent5">
                    <a:lumMod val="75000"/>
                  </a:schemeClr>
                </a:solidFill>
                <a:ea typeface="Times New Roman" panose="02020603050405020304" pitchFamily="18" charset="0"/>
              </a:rPr>
              <a:t>Hình thức cấu trúc </a:t>
            </a:r>
            <a:r>
              <a:rPr lang="vi-VN" b="1" dirty="0">
                <a:solidFill>
                  <a:srgbClr val="000000"/>
                </a:solidFill>
                <a:ea typeface="Times New Roman" panose="02020603050405020304" pitchFamily="18" charset="0"/>
              </a:rPr>
              <a:t>của Nhà nước Cộng hòa xã hội chủ nghĩa Việt Nam là nhà nước có </a:t>
            </a:r>
            <a:r>
              <a:rPr lang="vi-VN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cấu trúc đơn nhất</a:t>
            </a:r>
            <a:r>
              <a:rPr lang="en-US" b="1" dirty="0">
                <a:solidFill>
                  <a:srgbClr val="000000"/>
                </a:solidFill>
                <a:ea typeface="Times New Roman" panose="02020603050405020304" pitchFamily="18" charset="0"/>
              </a:rPr>
              <a:t>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92597" y="3958359"/>
            <a:ext cx="6468533" cy="155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Có chủ quyền, thống nhất và toàn vẹn lãnh thổ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</a:p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Cơ quan nhà nước được thành lập ở các đơn vị hành chính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endParaRPr lang="vi-VN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C</a:t>
            </a: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ó một hệ thống pháp luật thống nhất trên phạm vi toàn quốc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endParaRPr lang="vi-VN" dirty="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15362" name="Picture 2" descr="Star Gif by Fluff-Lion on Deviant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418" y="2573673"/>
            <a:ext cx="820609" cy="58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tar Flash - Free GIF on Pixabay - Pixaba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98" y="3892909"/>
            <a:ext cx="649962" cy="6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ar Flash - Free GIF on Pixabay - Pixaba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798" y="4472260"/>
            <a:ext cx="649962" cy="62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tar Flash - Free GIF on Pixabay - Pixabay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58" y="5062994"/>
            <a:ext cx="590063" cy="5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oàn vẹn lãnh thổ là gì? (cập nhật 2022)">
            <a:extLst>
              <a:ext uri="{FF2B5EF4-FFF2-40B4-BE49-F238E27FC236}">
                <a16:creationId xmlns:a16="http://schemas.microsoft.com/office/drawing/2014/main" id="{06516410-B297-9935-A99B-0C8825467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96" y="2253841"/>
            <a:ext cx="3188759" cy="18648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Đổi mới nội dung, phương thức cầm quyền của Đảng Cộng sản Việt Nam trong  quá trình hiện thực hóa chủ nghĩa xã hội (Phần 1) - ĐCS Bình Định -  binhdinh.dcs.vn -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449" y="4575332"/>
            <a:ext cx="3134500" cy="18671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35909-D7FC-6B11-B93B-1EDA5640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ACC329-3185-4FEC-8081-61BB4950E3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3" t="17943"/>
          <a:stretch/>
        </p:blipFill>
        <p:spPr>
          <a:xfrm>
            <a:off x="11185033" y="85398"/>
            <a:ext cx="1006967" cy="440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84090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7230" lvl="0" indent="-514350" algn="ctr">
              <a:buAutoNum type="arabicPeriod"/>
            </a:pP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HÌNH THỨC CỦA NHÀ NƯỚC </a:t>
            </a:r>
            <a:endParaRPr lang="en-US" sz="2800" dirty="0">
              <a:ln w="18415" cmpd="sng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0" lvl="0" algn="ctr"/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Ộ</a:t>
            </a:r>
            <a:r>
              <a:rPr lang="vi-VN" sz="2800" dirty="0">
                <a:ln w="18415" cmpd="sng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 HÒA XÃ HỘI CHỦ NGHĨA VIỆT NAM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41869" y="2176502"/>
            <a:ext cx="11523253" cy="496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sz="2000" b="1" dirty="0">
                <a:solidFill>
                  <a:srgbClr val="0070C0"/>
                </a:solidFill>
                <a:ea typeface="Times New Roman" panose="02020603050405020304" pitchFamily="18" charset="0"/>
              </a:rPr>
              <a:t>Chế độ chính trị của Nước Cộng hòa xã hội chủ nghĩa Việt Nam là chế độ chính trị dân chủ</a:t>
            </a:r>
          </a:p>
        </p:txBody>
      </p:sp>
      <p:pic>
        <p:nvPicPr>
          <p:cNvPr id="17410" name="Picture 2" descr="Red-arrow-stickers GIFs - Get the best GIF on GIPH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7187">
            <a:off x="5639142" y="2207376"/>
            <a:ext cx="497457" cy="13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-arrow-stickers GIFs - Get the best GIF on GIPHY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52813" flipH="1">
            <a:off x="6026320" y="2232091"/>
            <a:ext cx="497457" cy="134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84975" y="3429000"/>
            <a:ext cx="4548706" cy="1837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Công dân có quyền tham gia thảo luận và kiến nghị với cơ quan nhà nước về các vấn đề của cơ sở, địa phương và cả nước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i="1" dirty="0">
                <a:solidFill>
                  <a:srgbClr val="000000"/>
                </a:solidFill>
                <a:ea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ea typeface="Times New Roman" panose="02020603050405020304" pitchFamily="18" charset="0"/>
              </a:rPr>
              <a:t>Đ</a:t>
            </a:r>
            <a:r>
              <a:rPr lang="vi-VN" i="1" dirty="0">
                <a:solidFill>
                  <a:srgbClr val="000000"/>
                </a:solidFill>
                <a:ea typeface="Times New Roman" panose="02020603050405020304" pitchFamily="18" charset="0"/>
              </a:rPr>
              <a:t>iều 28, Hiến pháp 2013)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31100" y="3428583"/>
            <a:ext cx="4463433" cy="142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Nhà nước bảo đảm và phát huy quyền làm chủ của Nhân dân</a:t>
            </a:r>
            <a:r>
              <a:rPr lang="en-US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</a:p>
          <a:p>
            <a:pPr lvl="0" algn="ctr">
              <a:lnSpc>
                <a:spcPct val="150000"/>
              </a:lnSpc>
              <a:spcBef>
                <a:spcPts val="1000"/>
              </a:spcBef>
              <a:defRPr/>
            </a:pPr>
            <a:r>
              <a:rPr lang="vi-VN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vi-VN" i="1" dirty="0">
                <a:solidFill>
                  <a:srgbClr val="000000"/>
                </a:solidFill>
                <a:ea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ea typeface="Times New Roman" panose="02020603050405020304" pitchFamily="18" charset="0"/>
              </a:rPr>
              <a:t>Đ</a:t>
            </a:r>
            <a:r>
              <a:rPr lang="vi-VN" i="1" dirty="0">
                <a:solidFill>
                  <a:srgbClr val="000000"/>
                </a:solidFill>
                <a:ea typeface="Times New Roman" panose="02020603050405020304" pitchFamily="18" charset="0"/>
              </a:rPr>
              <a:t>iều 3, Hiến pháp 2013)</a:t>
            </a:r>
          </a:p>
        </p:txBody>
      </p:sp>
      <p:pic>
        <p:nvPicPr>
          <p:cNvPr id="23" name="Picture 4" descr="Quốc huy Việt Nam – Wikipedia tiếng Việt">
            <a:extLst>
              <a:ext uri="{FF2B5EF4-FFF2-40B4-BE49-F238E27FC236}">
                <a16:creationId xmlns:a16="http://schemas.microsoft.com/office/drawing/2014/main" id="{96FF35DA-0051-E62F-9D18-29BB33E2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67" y="4539062"/>
            <a:ext cx="1866171" cy="181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A4CCF1-79CC-469E-9A60-E67B9D1A1C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677"/>
          <a:stretch/>
        </p:blipFill>
        <p:spPr>
          <a:xfrm>
            <a:off x="0" y="-33701"/>
            <a:ext cx="730737" cy="9366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D8344-B161-2A0C-83E1-A0B04D06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557-9BE0-426F-8A97-65D0CF3F37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3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922</Words>
  <Application>Microsoft Macintosh PowerPoint</Application>
  <PresentationFormat>Widescreen</PresentationFormat>
  <Paragraphs>141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Minh An Bùi</cp:lastModifiedBy>
  <cp:revision>5</cp:revision>
  <dcterms:created xsi:type="dcterms:W3CDTF">2023-07-28T04:08:22Z</dcterms:created>
  <dcterms:modified xsi:type="dcterms:W3CDTF">2023-09-07T07:08:53Z</dcterms:modified>
</cp:coreProperties>
</file>